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Amatic SC"/>
      <p:regular r:id="rId48"/>
      <p:bold r:id="rId49"/>
    </p:embeddedFont>
    <p:embeddedFont>
      <p:font typeface="Source Code Pr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maticSC-regular.fntdata"/><Relationship Id="rId47" Type="http://schemas.openxmlformats.org/officeDocument/2006/relationships/slide" Target="slides/slide42.xml"/><Relationship Id="rId49" Type="http://schemas.openxmlformats.org/officeDocument/2006/relationships/font" Target="fonts/AmaticS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urceCodePro-bold.fntdata"/><Relationship Id="rId50" Type="http://schemas.openxmlformats.org/officeDocument/2006/relationships/font" Target="fonts/SourceCodePro-regular.fntdata"/><Relationship Id="rId53" Type="http://schemas.openxmlformats.org/officeDocument/2006/relationships/font" Target="fonts/SourceCodePro-boldItalic.fntdata"/><Relationship Id="rId52" Type="http://schemas.openxmlformats.org/officeDocument/2006/relationships/font" Target="fonts/SourceCodePr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9668c02c64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9668c02c64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9668c02c64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9668c02c64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668c02c64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9668c02c64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668c02c64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9668c02c64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9668c02c64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9668c02c64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34c5b8b8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34c5b8b8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34c5b8b8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34c5b8b8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34c5b8b8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34c5b8b8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34c5b8b8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a34c5b8b8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34c5b8b8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34c5b8b8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9668c02c64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9668c02c64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34c5b8b8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34c5b8b8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35565621e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35565621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34c5b8b8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a34c5b8b8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34c5b8b8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a34c5b8b8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34c5b8b8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34c5b8b8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34c5b8b8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a34c5b8b8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34c5b8b8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34c5b8b8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a34c5b8b8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a34c5b8b8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9668c02c64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9668c02c64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c0f04e60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9c0f04e60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668c02c64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668c02c6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9c0f04e60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9c0f04e60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9d9ced904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9d9ced904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9c0f04e60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9c0f04e60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d9ced904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9d9ced904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9d9ced904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9d9ced904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34c5b8b8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a34c5b8b8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a34c5b8b8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a34c5b8b8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34c5b8b8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a34c5b8b8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a34c5b8b8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a34c5b8b8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34c5b8b8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a34c5b8b8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34c5b8b8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34c5b8b8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a35565621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a35565621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9668c02c64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9668c02c64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668c02c64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9668c02c64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9668c02c64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9668c02c64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c0f04e60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c0f04e6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668c02c64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9668c02c64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34c5b8b8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a34c5b8b8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34c5b8b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34c5b8b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rive.google.com/file/d/1-5Xo2W0R8Ah4GP2Kg5RJq4xHJjlLz7Yy/view?usp=sharin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 BuDGET  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48185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F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Recording Link</a:t>
            </a:r>
            <a:r>
              <a:rPr lang="en" sz="1300"/>
              <a:t> 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ANALYSIS &amp;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CATEGORY COMPARISON (across fiscal years)</a:t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75" y="1379150"/>
            <a:ext cx="5882399" cy="285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6381900" y="2200050"/>
            <a:ext cx="24606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"Property Tax Levy" stands out significantly, indicating its dominant role in revenue generation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Excluding property tax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438650"/>
            <a:ext cx="6110049" cy="319525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/>
          <p:nvPr/>
        </p:nvSpPr>
        <p:spPr>
          <a:xfrm>
            <a:off x="6498800" y="2133200"/>
            <a:ext cx="2599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"Excises," which saw a substantial increase in the "FY24 Adopted". The majority of other revenue categories exhibit consistent trends across the years with slight fluctuations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CABINET COMPARISON (across fiscal years)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00" y="1627200"/>
            <a:ext cx="6721249" cy="336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/>
        </p:nvSpPr>
        <p:spPr>
          <a:xfrm>
            <a:off x="7004850" y="2014150"/>
            <a:ext cx="2163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Similar trend seen as was in Property Tax. Also, its clear that Property Tax category comes under ‘Finance’ Cabinet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Excluding finance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225" y="1229800"/>
            <a:ext cx="7117460" cy="378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WITH PHILADELPHIA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PHILADELPHIA SPENDING BY DEPARTMENT</a:t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92725"/>
            <a:ext cx="4080502" cy="27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095" y="1255974"/>
            <a:ext cx="3993830" cy="278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/>
        </p:nvSpPr>
        <p:spPr>
          <a:xfrm>
            <a:off x="357575" y="4428375"/>
            <a:ext cx="52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PHILADELPHIA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3561600" y="4428375"/>
            <a:ext cx="52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     BOSTON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Philadelphia spending by category</a:t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50" y="1431275"/>
            <a:ext cx="4598100" cy="291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100" y="1431275"/>
            <a:ext cx="4157653" cy="246954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/>
          <p:nvPr/>
        </p:nvSpPr>
        <p:spPr>
          <a:xfrm>
            <a:off x="357575" y="4428375"/>
            <a:ext cx="52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PHILADELPHIA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6" name="Google Shape;166;p29"/>
          <p:cNvSpPr txBox="1"/>
          <p:nvPr/>
        </p:nvSpPr>
        <p:spPr>
          <a:xfrm>
            <a:off x="3561600" y="4428375"/>
            <a:ext cx="52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     BOSTON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PHILADELPHIA SPENDING ACROSS YEARS(by category)</a:t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850" y="1228275"/>
            <a:ext cx="7100075" cy="37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PHILADELPHIA REVENUE </a:t>
            </a: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875" y="1057550"/>
            <a:ext cx="7117460" cy="378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2" type="body"/>
          </p:nvPr>
        </p:nvSpPr>
        <p:spPr>
          <a:xfrm>
            <a:off x="4939500" y="535775"/>
            <a:ext cx="4045200" cy="38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GAURAVDEEP SINGH BINDRA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HAOKUN WU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NAIMA ABRAR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MARIA SOFIA MERCADO AREVALO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JASON KWAN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ALEX BAPTISTA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INSIGHT INTO SPENDING CATEGORY</a:t>
            </a:r>
            <a:endParaRPr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75" y="1236800"/>
            <a:ext cx="3204100" cy="338444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/>
        </p:nvSpPr>
        <p:spPr>
          <a:xfrm>
            <a:off x="4689650" y="1389025"/>
            <a:ext cx="415290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4545"/>
              </a:buClr>
              <a:buSzPts val="1400"/>
              <a:buFont typeface="Times New Roman"/>
              <a:buAutoNum type="arabicPeriod"/>
            </a:pPr>
            <a:r>
              <a:rPr b="1" lang="en">
                <a:solidFill>
                  <a:srgbClr val="4B454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Public Safety</a:t>
            </a:r>
            <a:endParaRPr b="1">
              <a:solidFill>
                <a:srgbClr val="4B454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4545"/>
              </a:buClr>
              <a:buSzPts val="1400"/>
              <a:buFont typeface="Times New Roman"/>
              <a:buAutoNum type="arabicPeriod"/>
            </a:pPr>
            <a:r>
              <a:rPr b="1" lang="en">
                <a:solidFill>
                  <a:srgbClr val="4B454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Education.</a:t>
            </a:r>
            <a:endParaRPr b="1">
              <a:solidFill>
                <a:srgbClr val="4B454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4545"/>
              </a:buClr>
              <a:buSzPts val="1400"/>
              <a:buFont typeface="Times New Roman"/>
              <a:buAutoNum type="arabicPeriod"/>
            </a:pPr>
            <a:r>
              <a:rPr b="1" lang="en">
                <a:solidFill>
                  <a:srgbClr val="4B454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General Government &amp; Administration</a:t>
            </a:r>
            <a:endParaRPr b="1">
              <a:solidFill>
                <a:srgbClr val="4B454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4545"/>
              </a:buClr>
              <a:buSzPts val="1400"/>
              <a:buFont typeface="Times New Roman"/>
              <a:buAutoNum type="arabicPeriod"/>
            </a:pPr>
            <a:r>
              <a:rPr b="1" lang="en">
                <a:solidFill>
                  <a:srgbClr val="4B454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Infrastructure &amp; Public Works</a:t>
            </a:r>
            <a:endParaRPr b="1">
              <a:solidFill>
                <a:srgbClr val="4B454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4545"/>
              </a:buClr>
              <a:buSzPts val="1400"/>
              <a:buFont typeface="Times New Roman"/>
              <a:buAutoNum type="arabicPeriod"/>
            </a:pPr>
            <a:r>
              <a:rPr b="1" lang="en">
                <a:solidFill>
                  <a:srgbClr val="4B454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Health &amp; Human Services</a:t>
            </a:r>
            <a:endParaRPr b="1">
              <a:solidFill>
                <a:srgbClr val="4B454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4545"/>
              </a:buClr>
              <a:buSzPts val="1400"/>
              <a:buFont typeface="Times New Roman"/>
              <a:buAutoNum type="arabicPeriod"/>
            </a:pPr>
            <a:r>
              <a:rPr b="1" lang="en">
                <a:solidFill>
                  <a:srgbClr val="4B454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Culture &amp; Recreation</a:t>
            </a:r>
            <a:endParaRPr b="1">
              <a:solidFill>
                <a:srgbClr val="4B454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4545"/>
              </a:buClr>
              <a:buSzPts val="1400"/>
              <a:buFont typeface="Times New Roman"/>
              <a:buAutoNum type="arabicPeriod"/>
            </a:pPr>
            <a:r>
              <a:rPr b="1" lang="en">
                <a:solidFill>
                  <a:srgbClr val="4B454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Community &amp; Economic Development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INSIGHT INTO SPENDING CATEGORY</a:t>
            </a:r>
            <a:endParaRPr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500" y="952800"/>
            <a:ext cx="5682449" cy="41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Boston spending vs revenue (2022)</a:t>
            </a:r>
            <a:endParaRPr/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0" y="1626538"/>
            <a:ext cx="8839204" cy="1890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PHILADELPHIA SPENDING VS REVENUE (2022)</a:t>
            </a:r>
            <a:endParaRPr/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7125"/>
            <a:ext cx="8839204" cy="1929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Spending &amp; Revenue (2022)</a:t>
            </a:r>
            <a:endParaRPr/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50" y="1568275"/>
            <a:ext cx="8839204" cy="200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5.3%</a:t>
            </a:r>
            <a:r>
              <a:rPr lang="en" sz="5300"/>
              <a:t>(5.9  VS .6)</a:t>
            </a:r>
            <a:endParaRPr sz="5300"/>
          </a:p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BOSTON CITY IS MORE PROFITABLE (BETTER AT FINANCIAL MANAGEMENT) THAN PHILADELPHIA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PHILADELPHIA VS BOSTON POPULATION (2022) </a:t>
            </a:r>
            <a:endParaRPr/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25" y="1586125"/>
            <a:ext cx="8150349" cy="21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Spending per capita</a:t>
            </a:r>
            <a:endParaRPr/>
          </a:p>
        </p:txBody>
      </p:sp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75" y="1815075"/>
            <a:ext cx="8839204" cy="1842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2982</a:t>
            </a:r>
            <a:endParaRPr/>
          </a:p>
        </p:txBody>
      </p:sp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BOSTON CITY SPENDS THIS MUCH MORE PER CAPITA THAN PHILADELPHIA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SOCIO-ECONOMIC ANALYSIS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project tasks completed  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Showcased how Boston city (Operating and Capital) budget is distributed across Cabinets, Departments and Geography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Portrayed how it has changed over time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Providing valuable insights that can help the stakeholders make decisions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REPRESENTATION OF CAPITAL BUDGET BY NEIGHBORHOOD </a:t>
            </a:r>
            <a:endParaRPr/>
          </a:p>
        </p:txBody>
      </p:sp>
      <p:pic>
        <p:nvPicPr>
          <p:cNvPr id="244" name="Google Shape;2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450" y="932650"/>
            <a:ext cx="4830300" cy="41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effects of area and population </a:t>
            </a:r>
            <a:endParaRPr/>
          </a:p>
        </p:txBody>
      </p:sp>
      <p:pic>
        <p:nvPicPr>
          <p:cNvPr id="250" name="Google Shape;2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775" y="1196150"/>
            <a:ext cx="3028950" cy="34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175" y="1290000"/>
            <a:ext cx="3057700" cy="33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SOCIO ECONOMIC DATA</a:t>
            </a:r>
            <a:endParaRPr/>
          </a:p>
        </p:txBody>
      </p:sp>
      <p:pic>
        <p:nvPicPr>
          <p:cNvPr id="257" name="Google Shape;2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025" y="1203050"/>
            <a:ext cx="5102407" cy="3781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RACIAL DISTRIBUTION BY NEIGHBOURHOOD </a:t>
            </a:r>
            <a:endParaRPr/>
          </a:p>
        </p:txBody>
      </p:sp>
      <p:pic>
        <p:nvPicPr>
          <p:cNvPr id="263" name="Google Shape;2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675" y="1416775"/>
            <a:ext cx="59436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PER CAPITA VS POVERTY RATE &amp; MEDIAN INCOME </a:t>
            </a:r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25" y="1747750"/>
            <a:ext cx="4162425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500" y="1747750"/>
            <a:ext cx="3765125" cy="236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/>
          <p:nvPr>
            <p:ph type="title"/>
          </p:nvPr>
        </p:nvSpPr>
        <p:spPr>
          <a:xfrm>
            <a:off x="303150" y="11630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775" y="411338"/>
            <a:ext cx="8254452" cy="43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 IN VARIOUS NEIGHBORHOODS </a:t>
            </a:r>
            <a:endParaRPr/>
          </a:p>
        </p:txBody>
      </p:sp>
      <p:pic>
        <p:nvPicPr>
          <p:cNvPr id="282" name="Google Shape;2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000" y="1246900"/>
            <a:ext cx="5168751" cy="341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/>
          <p:nvPr>
            <p:ph type="title"/>
          </p:nvPr>
        </p:nvSpPr>
        <p:spPr>
          <a:xfrm>
            <a:off x="0" y="309350"/>
            <a:ext cx="90951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Checking if number of workers in a neighborhood influences budget</a:t>
            </a:r>
            <a:endParaRPr sz="3000"/>
          </a:p>
        </p:txBody>
      </p:sp>
      <p:pic>
        <p:nvPicPr>
          <p:cNvPr id="288" name="Google Shape;2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550" y="1237475"/>
            <a:ext cx="5588751" cy="3781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850" y="378450"/>
            <a:ext cx="6333901" cy="447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CHECKING INFLUENCE OF NUMBER OF PEOPLE ENROLLED IN SCHOOLS</a:t>
            </a:r>
            <a:endParaRPr sz="3000"/>
          </a:p>
        </p:txBody>
      </p:sp>
      <p:pic>
        <p:nvPicPr>
          <p:cNvPr id="300" name="Google Shape;3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300" y="1209950"/>
            <a:ext cx="5561217" cy="37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 projects chosen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Understanding how Boston’s Revenue is distributed across cabinets across years and also explore the Revenue has on the budget allocated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Comparing Boston’s budget distribution with Philadelphia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Explore potential correlations between budget allocation and socio-economic factors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2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975" y="260375"/>
            <a:ext cx="7096050" cy="46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PLANNED NEXT STEPS </a:t>
            </a:r>
            <a:endParaRPr/>
          </a:p>
        </p:txBody>
      </p:sp>
      <p:sp>
        <p:nvSpPr>
          <p:cNvPr id="312" name="Google Shape;312;p53"/>
          <p:cNvSpPr txBox="1"/>
          <p:nvPr>
            <p:ph idx="1" type="body"/>
          </p:nvPr>
        </p:nvSpPr>
        <p:spPr>
          <a:xfrm>
            <a:off x="49600" y="1150950"/>
            <a:ext cx="9094500" cy="3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impact of Revenue on Budget </a:t>
            </a:r>
            <a:r>
              <a:rPr lang="en"/>
              <a:t>allocated</a:t>
            </a:r>
            <a:r>
              <a:rPr lang="en"/>
              <a:t> to a department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Map departments that come under various cabinets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Finish the revenue and socio-economic extension projects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Find other ways to compare the Spending and Revenue distribution between Boston and Philadelphia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WORKED ON </a:t>
            </a:r>
            <a:endParaRPr/>
          </a:p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731300" y="724200"/>
            <a:ext cx="4045200" cy="39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BOSTON REVENUE(2021-24)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BOSTON SOCIO ECONOMIC DATA(2015-19)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PHILADELPHIA BUDGET(2020-25)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PHILADELPHIA REVENUE(2020-25)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Boston revenue(2021-24)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9950"/>
            <a:ext cx="8839204" cy="119553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-3184925" y="-1150925"/>
            <a:ext cx="42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2282025" y="3085700"/>
            <a:ext cx="42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Boston socio-economic data 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87" y="1451438"/>
            <a:ext cx="7081523" cy="22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Philadelphia spending &amp; Revenue(2020-25)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9950"/>
            <a:ext cx="8839204" cy="785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25" y="2633790"/>
            <a:ext cx="8839204" cy="15882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413675" y="2083788"/>
            <a:ext cx="397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SPENDING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441950" y="4345988"/>
            <a:ext cx="397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REVENUE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